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1" r:id="rId6"/>
    <p:sldId id="265" r:id="rId7"/>
    <p:sldId id="263" r:id="rId8"/>
    <p:sldId id="266" r:id="rId9"/>
    <p:sldId id="267" r:id="rId10"/>
    <p:sldId id="268" r:id="rId11"/>
    <p:sldId id="271" r:id="rId12"/>
    <p:sldId id="270" r:id="rId13"/>
    <p:sldId id="274" r:id="rId14"/>
    <p:sldId id="275" r:id="rId15"/>
    <p:sldId id="277" r:id="rId16"/>
    <p:sldId id="262" r:id="rId17"/>
    <p:sldId id="278" r:id="rId18"/>
    <p:sldId id="260" r:id="rId19"/>
    <p:sldId id="272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288" y="-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bezdietu.ru/vitaminu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tat8.blog.ru/lr/0f29a2e3abc95159810476ad089150c3" TargetMode="External"/><Relationship Id="rId13" Type="http://schemas.openxmlformats.org/officeDocument/2006/relationships/hyperlink" Target="http://topic-images.chacha.com/04817486c633195b8ddee707b1a0a770a81d82a0_list" TargetMode="External"/><Relationship Id="rId18" Type="http://schemas.openxmlformats.org/officeDocument/2006/relationships/hyperlink" Target="https://im0-tub-ru.yandex.net/i?id=0262c2318cc837f78e0d90b00b313b75&amp;n=33&amp;h=215&amp;w=219" TargetMode="External"/><Relationship Id="rId3" Type="http://schemas.openxmlformats.org/officeDocument/2006/relationships/hyperlink" Target="http://jenskiy-sait.ru/wp-content/uploads/2015/08/b92bf9ecda3c5afb2187bde5ad9639e7.jpg" TargetMode="External"/><Relationship Id="rId21" Type="http://schemas.openxmlformats.org/officeDocument/2006/relationships/hyperlink" Target="http://vitaminen.ru/wp-content/uploads/2014/07/vitamin-b12.jpeg" TargetMode="External"/><Relationship Id="rId7" Type="http://schemas.openxmlformats.org/officeDocument/2006/relationships/hyperlink" Target="http://img.ii4.ru/images/2011/01/25/78346_1_9_.png" TargetMode="External"/><Relationship Id="rId12" Type="http://schemas.openxmlformats.org/officeDocument/2006/relationships/hyperlink" Target="http://otvet.imgsmail.ru/download/28333e827229067946501bd9b7ea4670_i-93.jpg" TargetMode="External"/><Relationship Id="rId17" Type="http://schemas.openxmlformats.org/officeDocument/2006/relationships/hyperlink" Target="http://phtiziatr.ru/media/k2/items/cache/fff4548682445ceca36c12620f894d26_XL.jpg" TargetMode="External"/><Relationship Id="rId2" Type="http://schemas.openxmlformats.org/officeDocument/2006/relationships/hyperlink" Target="http://www.fatmafashion.ru/wa-data/public/photos/08/01/108/108.970.png" TargetMode="External"/><Relationship Id="rId16" Type="http://schemas.openxmlformats.org/officeDocument/2006/relationships/hyperlink" Target="http://muzdrav.ru/images/a/b/folievaja-kislota_5.jpg" TargetMode="External"/><Relationship Id="rId20" Type="http://schemas.openxmlformats.org/officeDocument/2006/relationships/hyperlink" Target="http://vsebadi.ru/wp-content/uploads/2014/09/Vitamin-V3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upidheshendeti.com/wp-content/uploads/2012/06/fruta-te-thata.jpg" TargetMode="External"/><Relationship Id="rId11" Type="http://schemas.openxmlformats.org/officeDocument/2006/relationships/hyperlink" Target="https://im3-tub-ru.yandex.net/i?id=3df95cb3c0b15b91ef346e4b65e0d83d&amp;n=33&amp;h=215&amp;w=323" TargetMode="External"/><Relationship Id="rId5" Type="http://schemas.openxmlformats.org/officeDocument/2006/relationships/hyperlink" Target="http://www.thenutritionpost.com/wp-content/uploads/2012/05/7592-whole-grains.jpg" TargetMode="External"/><Relationship Id="rId15" Type="http://schemas.openxmlformats.org/officeDocument/2006/relationships/hyperlink" Target="http://polzavred.ru/wp-content/uploads/Witamina-A.jpg" TargetMode="External"/><Relationship Id="rId10" Type="http://schemas.openxmlformats.org/officeDocument/2006/relationships/hyperlink" Target="https://im1-tub-ru.yandex.net/i?id=8f78780c0a9b23fac636514edfde901f&amp;n=33&amp;h=215&amp;w=323" TargetMode="External"/><Relationship Id="rId19" Type="http://schemas.openxmlformats.org/officeDocument/2006/relationships/hyperlink" Target="https://im3-tub-ru.yandex.net/i?id=d9620dca47a8e4cb74b071599a5e9fb6&amp;n=33&amp;h=215&amp;w=219" TargetMode="External"/><Relationship Id="rId4" Type="http://schemas.openxmlformats.org/officeDocument/2006/relationships/hyperlink" Target="http://health-secrets.pp.ua/wp-content/uploads/2014/03/x.png" TargetMode="External"/><Relationship Id="rId9" Type="http://schemas.openxmlformats.org/officeDocument/2006/relationships/hyperlink" Target="http://palomnichestvo.net/pohudenie-dlya/imgs/57417-pohudenie-pri-gastrite-s-povyshennoy-kislotnostyu.jpg" TargetMode="External"/><Relationship Id="rId14" Type="http://schemas.openxmlformats.org/officeDocument/2006/relationships/hyperlink" Target="http://2.i2g.ru/0/images/diet/what_is/1/1/vitamina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skamda.com/zdrave/files/136437941199355.jpg" TargetMode="External"/><Relationship Id="rId13" Type="http://schemas.openxmlformats.org/officeDocument/2006/relationships/hyperlink" Target="http://medvoice.ru/wp-content/uploads/2014/08/%D0%BF%D0%B8%D1%80%D0%B0%D0%BC%D0%B8%D0%B4%D0%B0-%D0%BF%D0%B8%D1%82%D0%B0%D0%BD%D0%B8%D1%8F.jpg" TargetMode="External"/><Relationship Id="rId18" Type="http://schemas.openxmlformats.org/officeDocument/2006/relationships/hyperlink" Target="http://yafor.ru/upload/medialibrary/6cb/6cb674e227a0da34166fd16d22a943e7.jpg" TargetMode="External"/><Relationship Id="rId3" Type="http://schemas.openxmlformats.org/officeDocument/2006/relationships/hyperlink" Target="http://www.happy-giraffe.ru/upload/userfiles/images/2011/12/09/1295110693_vitamin-d.gif" TargetMode="External"/><Relationship Id="rId7" Type="http://schemas.openxmlformats.org/officeDocument/2006/relationships/hyperlink" Target="http://gazeta-venev.ru/files/2013/09/53a6f5c3ed556d8ccf9240a530ef145b.jpg" TargetMode="External"/><Relationship Id="rId12" Type="http://schemas.openxmlformats.org/officeDocument/2006/relationships/hyperlink" Target="http://yhoccongdong.com/Documents/801_lieu-phap-dinh-duong.png" TargetMode="External"/><Relationship Id="rId17" Type="http://schemas.openxmlformats.org/officeDocument/2006/relationships/hyperlink" Target="http://m.pg13.ru/userfiles/picitem/img-20150525171432-184.jpg" TargetMode="External"/><Relationship Id="rId2" Type="http://schemas.openxmlformats.org/officeDocument/2006/relationships/hyperlink" Target="http://dg52.mycdn.me/getImage?photoId=665680873633&amp;photoType=0" TargetMode="External"/><Relationship Id="rId16" Type="http://schemas.openxmlformats.org/officeDocument/2006/relationships/hyperlink" Target="http://www.vseodetyah.com/editorfiles/povysheniye-immuniteta-u-detey-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9;&#1086;&#1089;&#1085;&#1086;&#1074;&#1086;-&#1073;&#1086;&#1088;&#1089;&#1082;&#1072;&#1103;&#1089;&#1086;&#1096;.&#1088;&#1092;/sites/default/files/sbalansirovannoe_pitanie.jpg" TargetMode="External"/><Relationship Id="rId11" Type="http://schemas.openxmlformats.org/officeDocument/2006/relationships/hyperlink" Target="http://www.netzhira.ru/upload/medialibrary/5e4/79591.jpg" TargetMode="External"/><Relationship Id="rId5" Type="http://schemas.openxmlformats.org/officeDocument/2006/relationships/hyperlink" Target="http://vsebadi.ru/wp-content/uploads/2015/05/Vitamin-V91.png" TargetMode="External"/><Relationship Id="rId15" Type="http://schemas.openxmlformats.org/officeDocument/2006/relationships/hyperlink" Target="http://www.o-krohe.ru/images/article/orig/2015/12/pitanie-shkolnika-2.jpg" TargetMode="External"/><Relationship Id="rId10" Type="http://schemas.openxmlformats.org/officeDocument/2006/relationships/hyperlink" Target="http://static.wixstatic.com/media/0b38b3_b6b6571c12214f1082b6632d1c02e186.jpg_srz_414_253_85_22_0.50_1.20_0.00_jpg_srz" TargetMode="External"/><Relationship Id="rId19" Type="http://schemas.openxmlformats.org/officeDocument/2006/relationships/hyperlink" Target="http://img-fotki.yandex.ru/get/9494/16969765.189/0_7cf48_f67fa19f_orig.png" TargetMode="External"/><Relationship Id="rId4" Type="http://schemas.openxmlformats.org/officeDocument/2006/relationships/hyperlink" Target="http://1.i2g.ru/0/images/diet/what_is/0/9/vitamine.jpg" TargetMode="External"/><Relationship Id="rId9" Type="http://schemas.openxmlformats.org/officeDocument/2006/relationships/hyperlink" Target="http://98441.cdx.c.ooyala.com/9ucnZhczrE2A0w7lGJOBje7drq4rvADV/promo252024513" TargetMode="External"/><Relationship Id="rId14" Type="http://schemas.openxmlformats.org/officeDocument/2006/relationships/hyperlink" Target="http://0diet.ru/uploads/f59d4202cbd5ed82df9541325386ae75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86808" y="5517232"/>
            <a:ext cx="3993704" cy="1008112"/>
          </a:xfrm>
        </p:spPr>
        <p:txBody>
          <a:bodyPr>
            <a:noAutofit/>
          </a:bodyPr>
          <a:lstStyle/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Picture 4" descr="http://www.fatmafashion.ru/wa-data/public/photos/08/01/108/108.97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1" y="3268378"/>
            <a:ext cx="5616625" cy="3184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8640960" cy="27363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Здоровое питание.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Пирамида здорового питания.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в продуктах питания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764703"/>
          <a:ext cx="8686800" cy="58521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95600"/>
                <a:gridCol w="2895600"/>
                <a:gridCol w="2895600"/>
              </a:tblGrid>
              <a:tr h="4272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1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каких продуктах содержаться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необходимы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Печень, мясо, рыба, птица, молочные продукты, шпинат, брокколи, грибы, желток яиц, дрожжи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роста и выработки энергии в организме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3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субпродукты, птица, яйца, рыба, </a:t>
                      </a:r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из немолотого зерна, орехи, зеленые овощи, молоко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Выработка энергии организмом, снижение уровня холестерин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5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субпродукты, яичный желток, зерновые продукты, </a:t>
                      </a:r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картофель,фасоль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арахис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здоровья кожи, роста и здоровья волос, усвоения белков, жиров и углеводов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2" name="Picture 2" descr="http://phtiziatr.ru/media/k2/items/cache/fff4548682445ceca36c12620f894d26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891869"/>
            <a:ext cx="1894555" cy="1465123"/>
          </a:xfrm>
          <a:prstGeom prst="rect">
            <a:avLst/>
          </a:prstGeom>
          <a:noFill/>
        </p:spPr>
      </p:pic>
      <p:pic>
        <p:nvPicPr>
          <p:cNvPr id="25604" name="Picture 4" descr="https://im0-tub-ru.yandex.net/i?id=0262c2318cc837f78e0d90b00b313b75&amp;n=33&amp;h=215&amp;w=2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5085184"/>
            <a:ext cx="1509911" cy="1482333"/>
          </a:xfrm>
          <a:prstGeom prst="ellipse">
            <a:avLst/>
          </a:prstGeom>
          <a:noFill/>
        </p:spPr>
      </p:pic>
      <p:pic>
        <p:nvPicPr>
          <p:cNvPr id="25606" name="Picture 6" descr="http://vsebadi.ru/wp-content/uploads/2014/09/Vitamin-V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5184" y="3429000"/>
            <a:ext cx="1611451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в продуктах питания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052736"/>
          <a:ext cx="8686800" cy="55473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95600"/>
                <a:gridCol w="2895600"/>
                <a:gridCol w="2895600"/>
              </a:tblGrid>
              <a:tr h="4272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1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каких продуктах содержаться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необходимы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6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печенка, яичный желток, рыба, дрожжи, арахис, картофель, овощи, хлеб из муки грубого помола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усвоения углеводов и жиров и работы ферментов.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12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печенка, почки, молоко, сыр, свекла, рыба, яйца, креветки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профилактики анемии, для работы нервной системы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Свежие овощи и фрукты, особенно цитрусовые, шиповник, киви, черная смородина, перец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клеточной защиты от окисления, для защиты кожи, костей, зубов.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https://im3-tub-ru.yandex.net/i?id=d9620dca47a8e4cb74b071599a5e9fb6&amp;n=33&amp;h=215&amp;w=2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132856"/>
            <a:ext cx="1581919" cy="1553026"/>
          </a:xfrm>
          <a:prstGeom prst="ellipse">
            <a:avLst/>
          </a:prstGeom>
          <a:noFill/>
        </p:spPr>
      </p:pic>
      <p:pic>
        <p:nvPicPr>
          <p:cNvPr id="27652" name="Picture 4" descr="http://vitaminen.ru/wp-content/uploads/2014/07/vitamin-b12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3712046"/>
            <a:ext cx="941090" cy="941090"/>
          </a:xfrm>
          <a:prstGeom prst="ellipse">
            <a:avLst/>
          </a:prstGeom>
          <a:noFill/>
        </p:spPr>
      </p:pic>
      <p:pic>
        <p:nvPicPr>
          <p:cNvPr id="27654" name="Picture 6" descr="http://dg52.mycdn.me/getImage?photoId=665680873633&amp;photoType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4725144"/>
            <a:ext cx="1648222" cy="164822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04" y="260648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в продуктах питания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86800" cy="5242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95600"/>
                <a:gridCol w="2895600"/>
                <a:gridCol w="2895600"/>
              </a:tblGrid>
              <a:tr h="4272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1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каких продуктах содержаться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необходимы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Жирная рыба, рыбий жир, яйца, молоко, сыр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усвоения кальция и фосфора, для роста зубов и ногтей.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Печенка, мясо, яйца, жирная рыба, орехи, растительные масла, продукты из немолотого зерна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клеточной защиты от окисления, для быстрого заживления ран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Фолиевая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кислота</a:t>
                      </a:r>
                      <a:r>
                        <a:rPr kumimoji="0"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В9</a:t>
                      </a:r>
                      <a:r>
                        <a:rPr kumimoji="0"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Печенка, продукты из немолотого зерна, листовые овощи, орехи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роста , профилактики анемии и функций деторождения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Picture 2" descr="http://www.happy-giraffe.ru/upload/userfiles/images/2011/12/09/1295110693_vitamin-d.gif"/>
          <p:cNvPicPr>
            <a:picLocks noChangeAspect="1" noChangeArrowheads="1"/>
          </p:cNvPicPr>
          <p:nvPr/>
        </p:nvPicPr>
        <p:blipFill>
          <a:blip r:embed="rId3" cstate="print"/>
          <a:srcRect l="6282" t="8217" r="2999" b="4132"/>
          <a:stretch>
            <a:fillRect/>
          </a:stretch>
        </p:blipFill>
        <p:spPr bwMode="auto">
          <a:xfrm>
            <a:off x="1691680" y="1916832"/>
            <a:ext cx="1440160" cy="1280142"/>
          </a:xfrm>
          <a:prstGeom prst="rect">
            <a:avLst/>
          </a:prstGeom>
          <a:noFill/>
        </p:spPr>
      </p:pic>
      <p:pic>
        <p:nvPicPr>
          <p:cNvPr id="28676" name="Picture 4" descr="http://1.i2g.ru/0/images/diet/what_is/0/9/vitamin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5728" y="3284984"/>
            <a:ext cx="1440160" cy="1440160"/>
          </a:xfrm>
          <a:prstGeom prst="ellipse">
            <a:avLst/>
          </a:prstGeom>
          <a:noFill/>
        </p:spPr>
      </p:pic>
      <p:pic>
        <p:nvPicPr>
          <p:cNvPr id="28678" name="Picture 6" descr="http://vsebadi.ru/wp-content/uploads/2015/05/Vitamin-V9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712" y="5157192"/>
            <a:ext cx="1221553" cy="1200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Пирамида  здорового питания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схематическое изображение рекомендаций по рациональному питанию.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medvoice.ru/wp-content/uploads/2014/08/%D0%BF%D0%B8%D1%80%D0%B0%D0%BC%D0%B8%D0%B4%D0%B0-%D0%BF%D0%B8%D1%82%D0%B0%D0%BD%D0%B8%D1%8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7702"/>
            <a:ext cx="8136904" cy="5393666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Продукты распределялись по «этажам» следующим образом: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588224" cy="5328592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base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1-й –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Цельнозерновые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продукты, хлеб грубого помола, каши, отруби, неочищенный (бурый) рис, макаронные изделия из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цельнозерновой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муки; растительные масла (соевое, оливковое, подсолнечное, рапсовое, кукурузное, арахисовое и другие). Продукты данной группы следует употреблять каждый день.</a:t>
            </a:r>
          </a:p>
          <a:p>
            <a:pPr fontAlgn="base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2-й – Овощи (в изобилии), фрукты, ягоды (2-3 порции ежедневно).</a:t>
            </a:r>
          </a:p>
          <a:p>
            <a:pPr fontAlgn="base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3-й – Орехи, бобовые (1-3 порции).</a:t>
            </a:r>
          </a:p>
          <a:p>
            <a:pPr fontAlgn="base">
              <a:buNone/>
            </a:pP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0diet.ru/uploads/f59d4202cbd5ed82df9541325386ae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35901" y="1052736"/>
            <a:ext cx="3208099" cy="2952328"/>
          </a:xfrm>
          <a:prstGeom prst="rect">
            <a:avLst/>
          </a:prstGeom>
          <a:noFill/>
        </p:spPr>
      </p:pic>
      <p:pic>
        <p:nvPicPr>
          <p:cNvPr id="6" name="Picture 4" descr="http://0diet.ru/uploads/f59d4202cbd5ed82df9541325386ae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509120"/>
            <a:ext cx="4752528" cy="216522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7956376" y="119675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88224" y="191683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244408" y="191683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84168" y="278092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604448" y="278092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6136" y="3284984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67944" y="602128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8024" y="4653136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172400" y="4653136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32443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1302" y="27809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04448" y="27809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44408" y="19168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8224" y="1907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03510" y="11967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6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60119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464384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47526" y="464384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7308304" cy="5832648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4-й – Рыба, птица (лучше филе без кожи), яйца (0-2 порции каждый день).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5-й – Молоко и молочные продукты (1-2 порции).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6-й – Красное мясо, колбасы, сливочное масло, маргарин, сладости, картофель, белый хлеб и рис, газированные напитки (употреблять крайне редко).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04048" y="5589240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884368" y="26064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316416" y="908720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0diet.ru/uploads/f59d4202cbd5ed82df9541325386ae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3960440" cy="3046492"/>
          </a:xfrm>
          <a:prstGeom prst="rect">
            <a:avLst/>
          </a:prstGeom>
          <a:noFill/>
        </p:spPr>
      </p:pic>
      <p:pic>
        <p:nvPicPr>
          <p:cNvPr id="10" name="Picture 4" descr="http://0diet.ru/uploads/f59d4202cbd5ed82df9541325386ae7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35901" y="0"/>
            <a:ext cx="3208099" cy="295232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156176" y="155679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6136" y="422108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52120" y="227687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44208" y="98072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604448" y="1484784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244408" y="5373216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1182" y="55799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2276872"/>
            <a:ext cx="372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15567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91342" y="9714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04448" y="148478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16416" y="9087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84368" y="2606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6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44408" y="537321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96136" y="42117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6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Здоровое питание для учащегося – отличная учёба!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заболевания учащихся – холецистит, панкреатит, гастрит, язвенная болезнь желудка.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Факторы, способствующие этим заболеваниям: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 наспех;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 всухомятку;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 с большими перерывами;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Употребление копченой, жареной, острой, горячей и холодной пищи;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Жевательная резинка: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o-krohe.ru/images/article/orig/2015/12/pitanie-shkolnik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5" y="4221088"/>
            <a:ext cx="3953027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Типовой режим питания школьников.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371656" cy="26669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Завтрак дома                         7:00 – 7:30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Горячий завтрак в школе   11:00 – 11:30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 дома                               14:00 – 14:30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Полдник                                  16:30 – 17:00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Ужин                                        19:00 – 19:30</a:t>
            </a:r>
          </a:p>
          <a:p>
            <a:endParaRPr lang="ru-RU" dirty="0"/>
          </a:p>
        </p:txBody>
      </p:sp>
      <p:pic>
        <p:nvPicPr>
          <p:cNvPr id="35842" name="Picture 2" descr="http://www.vseodetyah.com/editorfiles/povysheniye-immuniteta-u-detey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65104"/>
            <a:ext cx="3024336" cy="223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m.pg13.ru/userfiles/picitem/img-20150525171432-1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4509120"/>
            <a:ext cx="3498429" cy="196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http://yafor.ru/upload/medialibrary/6cb/6cb674e227a0da34166fd16d22a943e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3545" y="4509120"/>
            <a:ext cx="286045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 активные ссылки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2"/>
              </a:rPr>
              <a:t>http://www.fatmafashion.ru/wa-data/public/photos/08/01/108/108.970.png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3"/>
              </a:rPr>
              <a:t>http://jenskiy-sait.ru/wp-content/uploads/2015/08/b92bf9ecda3c5afb2187bde5ad9639e7.jpg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4"/>
              </a:rPr>
              <a:t>http://health-secrets.pp.ua/wp-content/uploads/2014/03/x.png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5"/>
              </a:rPr>
              <a:t>http://www.thenutritionpost.com/wp-content/uploads/2012/05/7592-whole-grains.jpg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6"/>
              </a:rPr>
              <a:t>http://www.trupidheshendeti.com/wp-content/uploads/2012/06/fruta-te-thata.jpg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7"/>
              </a:rPr>
              <a:t>http://img.ii4.ru/images/2011/01/25/78346_1_9_.png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8"/>
              </a:rPr>
              <a:t>http://stat8.blog.ru/lr/0f29a2e3abc95159810476ad089150c3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9"/>
              </a:rPr>
              <a:t>http://palomnichestvo.net/pohudenie-dlya/imgs/57417-pohudenie-pri-gastrite-s-povyshennoy-kislotnostyu.jpg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0"/>
              </a:rPr>
              <a:t>https://im1-tub-ru.yandex.net/i?id=8f78780c0a9b23fac636514edfde901f&amp;n=33&amp;h=215&amp;w=323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1"/>
              </a:rPr>
              <a:t>https://im3-tub-ru.yandex.net/i?id=3df95cb3c0b15b91ef346e4b65e0d83d&amp;n=33&amp;h=215&amp;w=323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2"/>
              </a:rPr>
              <a:t>http://otvet.imgsmail.ru/download/28333e827229067946501bd9b7ea4670_i-93.jpg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3"/>
              </a:rPr>
              <a:t>http://topic-images.chacha.com/04817486c633195b8ddee707b1a0a770a81d82a0_list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4"/>
              </a:rPr>
              <a:t>http://2.i2g.ru/0/images/diet/what_is/1/1/vitamina.jpg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5"/>
              </a:rPr>
              <a:t>http://polzavred.ru/wp-content/uploads/Witamina-A.jpg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6"/>
              </a:rPr>
              <a:t>http://muzdrav.ru/images/a/b/folievaja-kislota_5.jpg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7"/>
              </a:rPr>
              <a:t>http://phtiziatr.ru/media/k2/items/cache/fff4548682445ceca36c12620f894d26_XL.jpg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8"/>
              </a:rPr>
              <a:t>https://im0-tub-ru.yandex.net/i?id=0262c2318cc837f78e0d90b00b313b75&amp;n=33&amp;h=215&amp;w=219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9"/>
              </a:rPr>
              <a:t>https://im3-tub-ru.yandex.net/i?id=d9620dca47a8e4cb74b071599a5e9fb6&amp;n=33&amp;h=215&amp;w=219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20"/>
              </a:rPr>
              <a:t>http://vsebadi.ru/wp-content/uploads/2014/09/Vitamin-V3.png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21"/>
              </a:rPr>
              <a:t>http://vitaminen.ru/wp-content/uploads/2014/07/vitamin-b12.jpeg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endParaRPr lang="ru-RU" sz="1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264696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hlinkClick r:id="rId2"/>
              </a:rPr>
              <a:t>http://dg52.mycdn.me/getImage?photoId=665680873633&amp;photoType=0</a:t>
            </a:r>
            <a:endParaRPr lang="ru-RU" sz="1400" b="1" dirty="0" smtClean="0"/>
          </a:p>
          <a:p>
            <a:r>
              <a:rPr lang="en-US" sz="1400" b="1" dirty="0" smtClean="0">
                <a:hlinkClick r:id="rId3"/>
              </a:rPr>
              <a:t>http://www.happy-giraffe.ru/upload/userfiles/images/2011/12/09/1295110693_vitamin-d.gif</a:t>
            </a:r>
            <a:endParaRPr lang="ru-RU" sz="1400" b="1" dirty="0" smtClean="0"/>
          </a:p>
          <a:p>
            <a:r>
              <a:rPr lang="en-US" sz="1400" b="1" dirty="0" smtClean="0">
                <a:hlinkClick r:id="rId4"/>
              </a:rPr>
              <a:t>http://1.i2g.ru/0/images/diet/what_is/0/9/vitamine.jpg</a:t>
            </a:r>
            <a:endParaRPr lang="ru-RU" sz="1400" b="1" dirty="0" smtClean="0"/>
          </a:p>
          <a:p>
            <a:r>
              <a:rPr lang="en-US" sz="1400" b="1" dirty="0" smtClean="0">
                <a:hlinkClick r:id="rId5"/>
              </a:rPr>
              <a:t>http://vsebadi.ru/wp-content/uploads/2015/05/Vitamin-V91.png</a:t>
            </a:r>
            <a:endParaRPr lang="ru-RU" sz="1400" b="1" dirty="0" smtClean="0"/>
          </a:p>
          <a:p>
            <a:r>
              <a:rPr lang="en-US" sz="1400" b="1" dirty="0" smtClean="0">
                <a:hlinkClick r:id="rId6"/>
              </a:rPr>
              <a:t>http://xn----8sbcc6bogbbccvebic4j9e.xn--p1ai/sites/default/files/sbalansirovannoe_pitanie.jpg</a:t>
            </a:r>
            <a:endParaRPr lang="ru-RU" sz="1400" b="1" dirty="0" smtClean="0"/>
          </a:p>
          <a:p>
            <a:r>
              <a:rPr lang="en-US" sz="1400" b="1" dirty="0" smtClean="0">
                <a:hlinkClick r:id="rId7"/>
              </a:rPr>
              <a:t>http://gazeta-venev.ru/files/2013/09/53a6f5c3ed556d8ccf9240a530ef145b.jpg</a:t>
            </a:r>
            <a:endParaRPr lang="ru-RU" sz="1400" b="1" dirty="0" smtClean="0"/>
          </a:p>
          <a:p>
            <a:r>
              <a:rPr lang="en-US" sz="1400" b="1" dirty="0" smtClean="0">
                <a:hlinkClick r:id="rId8"/>
              </a:rPr>
              <a:t>http://iskamda.com/zdrave/files/136437941199355.jpg</a:t>
            </a:r>
            <a:endParaRPr lang="ru-RU" sz="1400" b="1" dirty="0" smtClean="0"/>
          </a:p>
          <a:p>
            <a:r>
              <a:rPr lang="en-US" sz="1400" b="1" dirty="0" smtClean="0">
                <a:hlinkClick r:id="rId9"/>
              </a:rPr>
              <a:t>http://98441.cdx.c.ooyala.com/9ucnZhczrE2A0w7lGJOBje7drq4rvADV/promo252024513</a:t>
            </a:r>
            <a:endParaRPr lang="ru-RU" sz="1400" b="1" dirty="0" smtClean="0"/>
          </a:p>
          <a:p>
            <a:r>
              <a:rPr lang="en-US" sz="1400" b="1" dirty="0" smtClean="0">
                <a:hlinkClick r:id="rId10"/>
              </a:rPr>
              <a:t>http://static.wixstatic.com/media/0b38b3_b6b6571c12214f1082b6632d1c02e186.jpg_srz_414_253_85_22_0.50_1.20_0.00_jpg_srz</a:t>
            </a:r>
            <a:endParaRPr lang="ru-RU" sz="1400" b="1" dirty="0" smtClean="0"/>
          </a:p>
          <a:p>
            <a:r>
              <a:rPr lang="en-US" sz="1400" b="1" dirty="0" smtClean="0">
                <a:hlinkClick r:id="rId11"/>
              </a:rPr>
              <a:t>http://www.netzhira.ru/upload/medialibrary/5e4/79591.jpg</a:t>
            </a:r>
            <a:endParaRPr lang="ru-RU" sz="1400" b="1" dirty="0" smtClean="0"/>
          </a:p>
          <a:p>
            <a:r>
              <a:rPr lang="en-US" sz="1400" b="1" dirty="0" smtClean="0">
                <a:hlinkClick r:id="rId12"/>
              </a:rPr>
              <a:t>http://yhoccongdong.com/Documents/801_lieu-phap-dinh-duong.png</a:t>
            </a:r>
            <a:endParaRPr lang="ru-RU" sz="1400" b="1" dirty="0" smtClean="0"/>
          </a:p>
          <a:p>
            <a:r>
              <a:rPr lang="en-US" sz="1400" b="1" dirty="0" smtClean="0">
                <a:hlinkClick r:id="rId13"/>
              </a:rPr>
              <a:t>http://medvoice.ru/wp-content/uploads/2014/08/%D0%BF%D0%B8%D1%80%D0%B0%D0%BC%D0%B8%D0%B4%D0%B0-%D0%BF%D0%B8%D1%82%D0%B0%D0%BD%D0%B8%D1%8F.jpg</a:t>
            </a:r>
            <a:endParaRPr lang="ru-RU" sz="1400" b="1" dirty="0" smtClean="0"/>
          </a:p>
          <a:p>
            <a:r>
              <a:rPr lang="en-US" sz="1400" b="1" dirty="0" smtClean="0">
                <a:hlinkClick r:id="rId14"/>
              </a:rPr>
              <a:t>http://0diet.ru/uploads/f59d4202cbd5ed82df9541325386ae75.png</a:t>
            </a:r>
            <a:endParaRPr lang="ru-RU" sz="1400" b="1" dirty="0" smtClean="0"/>
          </a:p>
          <a:p>
            <a:r>
              <a:rPr lang="en-US" sz="1400" b="1" dirty="0" smtClean="0">
                <a:hlinkClick r:id="rId15"/>
              </a:rPr>
              <a:t>http://www.o-krohe.ru/images/article/orig/2015/12/pitanie-shkolnika-2.jpg</a:t>
            </a:r>
            <a:endParaRPr lang="ru-RU" sz="1400" b="1" dirty="0" smtClean="0"/>
          </a:p>
          <a:p>
            <a:r>
              <a:rPr lang="en-US" sz="1400" b="1" dirty="0" smtClean="0">
                <a:hlinkClick r:id="rId16"/>
              </a:rPr>
              <a:t>http://www.vseodetyah.com/editorfiles/povysheniye-immuniteta-u-detey-01.jpg</a:t>
            </a:r>
            <a:endParaRPr lang="ru-RU" sz="1400" b="1" dirty="0" smtClean="0"/>
          </a:p>
          <a:p>
            <a:r>
              <a:rPr lang="en-US" sz="1400" b="1" dirty="0" smtClean="0">
                <a:hlinkClick r:id="rId17"/>
              </a:rPr>
              <a:t>http://m.pg13.ru/userfiles/picitem/img-20150525171432-184.jpg</a:t>
            </a:r>
            <a:endParaRPr lang="ru-RU" sz="1400" b="1" dirty="0" smtClean="0"/>
          </a:p>
          <a:p>
            <a:r>
              <a:rPr lang="en-US" sz="1400" b="1" dirty="0" smtClean="0">
                <a:hlinkClick r:id="rId18"/>
              </a:rPr>
              <a:t>http://yafor.ru/upload/medialibrary/6cb/6cb674e227a0da34166fd16d22a943e7.jpg</a:t>
            </a:r>
            <a:endParaRPr lang="en-US" sz="1400" b="1" dirty="0" smtClean="0"/>
          </a:p>
          <a:p>
            <a:r>
              <a:rPr lang="en-US" sz="1400" b="1" dirty="0" smtClean="0">
                <a:hlinkClick r:id="rId19"/>
              </a:rPr>
              <a:t>http://img-fotki.yandex.ru/get/9494/16969765.189/0_7cf48_f67fa19f_orig.png</a:t>
            </a:r>
            <a:endParaRPr lang="en-US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Здоровое питание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Пища – это энергия для нашего тела, а правильное питание – источник здоровья, силы, бодрости, красоты и долголетия. 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поступление в организм всех необходимых веществ: углеводов, жиров, белков, витаминов и микроэлементов в нужных количествах и нужных пропорциях.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://puzinka.ru/images/sampledata/2-beremennie/113/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3645024"/>
            <a:ext cx="5161915" cy="286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68760"/>
            <a:ext cx="8686800" cy="216024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img-fotki.yandex.ru/get/9494/16969765.189/0_7cf48_f67fa19f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96" y="3562636"/>
            <a:ext cx="6007429" cy="310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832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Белки относятся к основным питательным веществам и в организме человека они выполняют важную роль. Белок идет на построение различных тканей и органов: мышц (в т.ч. мышц сердца), нервов, крови, легких, печени, сердца, мозга, кожи и т. д. Белки необходимы для нормального обмена веществ.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зависимости от происхождения, белки разделяют: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 descr="http://health-secrets.pp.ua/wp-content/uploads/2014/03/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3195298" cy="2551470"/>
          </a:xfrm>
          <a:prstGeom prst="rect">
            <a:avLst/>
          </a:prstGeom>
          <a:noFill/>
        </p:spPr>
      </p:pic>
      <p:pic>
        <p:nvPicPr>
          <p:cNvPr id="1036" name="Picture 12" descr="http://www.thenutritionpost.com/wp-content/uploads/2012/05/7592-whole-grain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437112"/>
            <a:ext cx="2555776" cy="186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www.trupidheshendeti.com/wp-content/uploads/2012/06/fruta-te-tha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4005064"/>
            <a:ext cx="2072173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://img.ii4.ru/images/2011/01/25/78346_1_9_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5013176"/>
            <a:ext cx="1119541" cy="1340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65358" y="6237312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растительные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6279703"/>
            <a:ext cx="1605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5891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Недостаток белков:</a:t>
            </a:r>
            <a:endParaRPr lang="en-US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Недостаток белков в пище отрицательно сказывается на работоспособности организма и на состоянии центральной нервной системы, может привести к мышечной атрофии, задержке роста, организм более подвержен инфекциям.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gazeta-venev.ru/files/2013/09/53a6f5c3ed556d8ccf9240a530ef145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144896"/>
            <a:ext cx="3528392" cy="333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static.wixstatic.com/media/0b38b3_b6b6571c12214f1082b6632d1c02e186.jpg_srz_414_253_85_22_0.50_1.20_0.00_jpg_s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039" y="3140968"/>
            <a:ext cx="5380961" cy="3288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5"/>
            <a:ext cx="8964488" cy="2808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Жиры в организме человека, как и углеводы, являются главным источником энергии, благодаря которой двигается и работает человек, сохраняется постоянная температура его тела. Вместе с жирами в организм человека поступают жирорастворимые витамины: А, Е, D, К.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6" name="Picture 4" descr="http://stat8.blog.ru/lr/0f29a2e3abc95159810476ad089150c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3249884"/>
            <a:ext cx="2520280" cy="244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8" name="Picture 6" descr="http://palomnichestvo.net/pohudenie-dlya/imgs/57417-pohudenie-pri-gastrite-s-povyshennoy-kislotnosty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429911"/>
            <a:ext cx="1800200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80" name="Picture 8" descr="https://im1-tub-ru.yandex.net/i?id=8f78780c0a9b23fac636514edfde901f&amp;n=33&amp;h=215&amp;w=3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3573016"/>
            <a:ext cx="2164592" cy="1440828"/>
          </a:xfrm>
          <a:prstGeom prst="rect">
            <a:avLst/>
          </a:prstGeom>
          <a:noFill/>
        </p:spPr>
      </p:pic>
      <p:pic>
        <p:nvPicPr>
          <p:cNvPr id="79882" name="Picture 10" descr="https://im3-tub-ru.yandex.net/i?id=3df95cb3c0b15b91ef346e4b65e0d83d&amp;n=33&amp;h=215&amp;w=3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5610456"/>
            <a:ext cx="1874217" cy="1247544"/>
          </a:xfrm>
          <a:prstGeom prst="rect">
            <a:avLst/>
          </a:prstGeom>
          <a:noFill/>
        </p:spPr>
      </p:pic>
      <p:pic>
        <p:nvPicPr>
          <p:cNvPr id="79884" name="Picture 12" descr="http://otvet.imgsmail.ru/download/28333e827229067946501bd9b7ea4670_i-9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696" y="4639750"/>
            <a:ext cx="1713992" cy="99411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39752" y="5055567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34086" y="6021288"/>
            <a:ext cx="2214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растительные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Недостаток жиров: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Жиры относятся к основным питательным веществам, поэтому, при недостатке жиров в питании снижается работоспособность и выносливость, наступает быстрое утомление.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skamda.com/zdrave/files/1364379411993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6446" y="3068961"/>
            <a:ext cx="4268538" cy="36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tatianaottepel.ru/wp-content/uploads/2015/09/moya-monodiet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976769"/>
            <a:ext cx="3528392" cy="388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УГЛЕВОДЫ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3"/>
            <a:ext cx="8686800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Углеводы как белки и жиры относятся к основным питательным веществам и необходимы для нормального обмена белков и жиров. Углеводы являются энергетическим материалом. Углеводы поступают в организм с пищей в виде полисахаридов – крахмала, гликогена.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http://topic-images.chacha.com/04817486c633195b8ddee707b1a0a770a81d82a0_lis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933056"/>
            <a:ext cx="553021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4" name="Picture 4" descr="http://www.arabianmuscles.com/userfiles/image/Pages_Pics/carbspage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861048"/>
            <a:ext cx="2483621" cy="256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6054387"/>
            <a:ext cx="1565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сложные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2768" y="6309320"/>
            <a:ext cx="233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простые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264695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Недостаток углеводов: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При недостатке углеводов нарушается обмен белков и жиров, происходит накопление вредных продуктов в крови. Сильный дефицит углеводов приводит к слабости, сонливости, головным болям, головокружению.</a:t>
            </a:r>
          </a:p>
          <a:p>
            <a:pPr>
              <a:buNone/>
            </a:pP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netzhira.ru/upload/medialibrary/5e4/795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284984"/>
            <a:ext cx="3744416" cy="328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yhoccongdong.com/Documents/801_lieu-phap-dinh-duon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9989" y="3284984"/>
            <a:ext cx="473826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в продуктах питания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210776"/>
          <a:ext cx="8686800" cy="5242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95600"/>
                <a:gridCol w="2895600"/>
                <a:gridCol w="2895600"/>
              </a:tblGrid>
              <a:tr h="4272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1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каких продуктах содержаться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необходимы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Печень, почки, жирная рыба (сельдь), яйца, масло растительное , молочные продукты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кожи, зрения, роста, иммунитета, слизистых оболочек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Овощи: морковь, шпинат, горох, капуста, брокколи. Фрукты: персик, дыня. Ягоды - шиповник, облепиха.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зрения, </a:t>
                      </a:r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антиоксидантной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защиты клеток организма, повышения иммунитета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1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субпродукты, рис, фасоль, горох, зерновые, черный хлеб, желток, орехи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субпродукты, рис, фасоль, горох, зерновые, черный хлеб, желток, орехи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 descr="http://2.i2g.ru/0/images/diet/what_is/1/1/vitam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916832"/>
            <a:ext cx="1296144" cy="1296144"/>
          </a:xfrm>
          <a:prstGeom prst="ellipse">
            <a:avLst/>
          </a:prstGeom>
          <a:noFill/>
        </p:spPr>
      </p:pic>
      <p:pic>
        <p:nvPicPr>
          <p:cNvPr id="26628" name="Picture 4" descr="http://polzavred.ru/wp-content/uploads/Witamina-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3573016"/>
            <a:ext cx="1858645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://muzdrav.ru/images/a/b/folievaja-kislota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5" y="5157192"/>
            <a:ext cx="1296143" cy="129614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712</TotalTime>
  <Words>926</Words>
  <Application>Microsoft Office PowerPoint</Application>
  <PresentationFormat>Экран (4:3)</PresentationFormat>
  <Paragraphs>194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Здоровое питание</vt:lpstr>
      <vt:lpstr>БЕЛКИ</vt:lpstr>
      <vt:lpstr>Слайд 4</vt:lpstr>
      <vt:lpstr>Жиры</vt:lpstr>
      <vt:lpstr>Слайд 6</vt:lpstr>
      <vt:lpstr>УГЛЕВОДЫ</vt:lpstr>
      <vt:lpstr>Слайд 8</vt:lpstr>
      <vt:lpstr>Витамины в продуктах питания.</vt:lpstr>
      <vt:lpstr>Витамины в продуктах питания.</vt:lpstr>
      <vt:lpstr>Витамины в продуктах питания.</vt:lpstr>
      <vt:lpstr>Витамины в продуктах питания.</vt:lpstr>
      <vt:lpstr>Пирамида  здорового питания  схематическое изображение рекомендаций по рациональному питанию.</vt:lpstr>
      <vt:lpstr>Продукты распределялись по «этажам» следующим образом:</vt:lpstr>
      <vt:lpstr>Слайд 15</vt:lpstr>
      <vt:lpstr>Здоровое питание для учащегося – отличная учёба!</vt:lpstr>
      <vt:lpstr>Типовой режим питания школьников.</vt:lpstr>
      <vt:lpstr>Используемые  активные ссылки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</dc:creator>
  <cp:lastModifiedBy>Людмиа</cp:lastModifiedBy>
  <cp:revision>62</cp:revision>
  <dcterms:created xsi:type="dcterms:W3CDTF">2016-03-07T15:38:12Z</dcterms:created>
  <dcterms:modified xsi:type="dcterms:W3CDTF">2023-06-21T17:38:47Z</dcterms:modified>
</cp:coreProperties>
</file>