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6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054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081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9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9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74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32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610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30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2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596-25C6-4494-B124-0BBE91013DE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48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D3596-25C6-4494-B124-0BBE91013DE7}" type="datetimeFigureOut">
              <a:rPr lang="ru-RU" smtClean="0"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389BE-DEBC-4EFE-B054-E1F482F0D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50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493" y="332656"/>
            <a:ext cx="9144000" cy="1656184"/>
          </a:xfrm>
        </p:spPr>
        <p:txBody>
          <a:bodyPr>
            <a:noAutofit/>
          </a:bodyPr>
          <a:lstStyle/>
          <a:p>
            <a:r>
              <a:rPr lang="ru-RU" sz="7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РАЦИОНАЛЬНОЕ ПИТАНИЕ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276872"/>
            <a:ext cx="4221606" cy="3888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6309320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Будешь правильно питаться – со здоровьем будешь знаться.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44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2074242"/>
          </a:xfrm>
        </p:spPr>
        <p:txBody>
          <a:bodyPr>
            <a:noAutofit/>
          </a:bodyPr>
          <a:lstStyle/>
          <a:p>
            <a:r>
              <a:rPr lang="ru-RU" sz="2800" b="1" dirty="0"/>
              <a:t>Рациональное питание</a:t>
            </a:r>
            <a:r>
              <a:rPr lang="ru-RU" sz="2800" dirty="0"/>
              <a:t> – это  питание, сбалансированное в энергетическом отношении и по содержанию питательных веществ в зависимости от пола, возраста и рода деятельности.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16436"/>
            <a:ext cx="2436742" cy="33220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36588"/>
            <a:ext cx="5034136" cy="37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/>
              <a:t>Почему важно правильно питаться?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Чтобы :</a:t>
            </a:r>
          </a:p>
          <a:p>
            <a:pPr marL="0" indent="0">
              <a:buNone/>
            </a:pPr>
            <a:endParaRPr lang="ru-RU" b="1" dirty="0" smtClean="0"/>
          </a:p>
          <a:p>
            <a:r>
              <a:rPr lang="ru-RU" b="1" dirty="0" smtClean="0"/>
              <a:t>- Предупредить </a:t>
            </a:r>
            <a:r>
              <a:rPr lang="ru-RU" b="1" dirty="0"/>
              <a:t>и уменьшить риск хронических заболеваний</a:t>
            </a:r>
          </a:p>
          <a:p>
            <a:r>
              <a:rPr lang="ru-RU" b="1" dirty="0"/>
              <a:t>- Сохранить здоровье и привлекательную внешность</a:t>
            </a:r>
          </a:p>
          <a:p>
            <a:r>
              <a:rPr lang="ru-RU" b="1" dirty="0"/>
              <a:t>- Оставаться стройными и красивыми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8247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8712968" cy="1858218"/>
          </a:xfrm>
          <a:ln>
            <a:noFill/>
          </a:ln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ru-RU" sz="6000" b="1" dirty="0"/>
              <a:t>Рациональное питание </a:t>
            </a:r>
            <a:r>
              <a:rPr lang="ru-RU" sz="6000" b="1" dirty="0" smtClean="0"/>
              <a:t>предполагает 3 принципа: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3068960"/>
            <a:ext cx="8712968" cy="2308324"/>
          </a:xfrm>
          <a:prstGeom prst="rect">
            <a:avLst/>
          </a:prstGeom>
          <a:noFill/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800" i="1" dirty="0" smtClean="0"/>
              <a:t>- Энергетическое равновесие</a:t>
            </a:r>
            <a:br>
              <a:rPr lang="ru-RU" sz="4800" i="1" dirty="0" smtClean="0"/>
            </a:br>
            <a:r>
              <a:rPr lang="ru-RU" sz="4800" i="1" dirty="0" smtClean="0"/>
              <a:t>- Сбалансированное питание</a:t>
            </a:r>
            <a:br>
              <a:rPr lang="ru-RU" sz="4800" i="1" dirty="0" smtClean="0"/>
            </a:br>
            <a:r>
              <a:rPr lang="ru-RU" sz="4800" i="1" dirty="0" smtClean="0"/>
              <a:t>- Соблюдение режима питания</a:t>
            </a:r>
            <a:endParaRPr lang="ru-RU" sz="4800" i="1" dirty="0"/>
          </a:p>
        </p:txBody>
      </p:sp>
    </p:spTree>
    <p:extLst>
      <p:ext uri="{BB962C8B-B14F-4D97-AF65-F5344CB8AC3E}">
        <p14:creationId xmlns:p14="http://schemas.microsoft.com/office/powerpoint/2010/main" val="371744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075240" cy="79208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Первый принцип: энергетическое равновесие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72816"/>
            <a:ext cx="5760640" cy="4353347"/>
          </a:xfrm>
        </p:spPr>
        <p:txBody>
          <a:bodyPr>
            <a:normAutofit/>
          </a:bodyPr>
          <a:lstStyle/>
          <a:p>
            <a:r>
              <a:rPr lang="ru-RU" dirty="0"/>
              <a:t>Энергетическая ценность суточного рациона питания должна соответствовать </a:t>
            </a:r>
            <a:r>
              <a:rPr lang="ru-RU" dirty="0" err="1"/>
              <a:t>энергозатратам</a:t>
            </a:r>
            <a:r>
              <a:rPr lang="ru-RU" dirty="0"/>
              <a:t> организма.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/>
              <a:t>Энергозатраты</a:t>
            </a:r>
            <a:r>
              <a:rPr lang="ru-RU" dirty="0"/>
              <a:t> организма зависят от </a:t>
            </a:r>
            <a:r>
              <a:rPr lang="ru-RU" dirty="0" smtClean="0"/>
              <a:t>пола, возраста, </a:t>
            </a:r>
            <a:r>
              <a:rPr lang="ru-RU" dirty="0"/>
              <a:t>физической активности, профессии.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22136"/>
            <a:ext cx="3767751" cy="56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3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Второй принцип: сбалансированное питание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Согласно принципу сбалансированного питания, обеспеченность основными пищевыми веществами подразумевает поступление белков, жиров, углеводов в организме в </a:t>
            </a:r>
            <a:r>
              <a:rPr lang="ru-RU" dirty="0" smtClean="0"/>
              <a:t>строгом соотношении.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179994"/>
            <a:ext cx="4427984" cy="2551466"/>
          </a:xfrm>
          <a:prstGeom prst="rect">
            <a:avLst/>
          </a:prstGeom>
          <a:ln>
            <a:noFill/>
          </a:ln>
          <a:effectLst>
            <a:glow rad="355600">
              <a:srgbClr val="00B050">
                <a:alpha val="77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857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361" y="476671"/>
            <a:ext cx="7344816" cy="954107"/>
          </a:xfrm>
          <a:prstGeom prst="rect">
            <a:avLst/>
          </a:prstGeom>
          <a:solidFill>
            <a:schemeClr val="bg1">
              <a:alpha val="95000"/>
            </a:schemeClr>
          </a:solidFill>
          <a:effectLst>
            <a:glow rad="165100">
              <a:schemeClr val="tx1">
                <a:alpha val="5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1.  Для человека весом 70 кг суточная норма потребления белков составляет 70 г.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2349" y="2447964"/>
            <a:ext cx="4737571" cy="1384995"/>
          </a:xfrm>
          <a:prstGeom prst="rect">
            <a:avLst/>
          </a:prstGeom>
          <a:solidFill>
            <a:schemeClr val="bg1">
              <a:alpha val="95000"/>
            </a:schemeClr>
          </a:solidFill>
          <a:effectLst>
            <a:glow rad="139700">
              <a:schemeClr val="tx1">
                <a:alpha val="63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2. Оптимальное количество жиров должно равняться 1 г на 1 кг веса.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4797152"/>
            <a:ext cx="5750702" cy="1661993"/>
          </a:xfrm>
          <a:prstGeom prst="rect">
            <a:avLst/>
          </a:prstGeom>
          <a:solidFill>
            <a:schemeClr val="bg1">
              <a:alpha val="95000"/>
            </a:schemeClr>
          </a:solidFill>
          <a:effectLst>
            <a:glow rad="139700">
              <a:schemeClr val="tx1">
                <a:alpha val="6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3. Средняя норма углеводов в суточном рационе должна составлять 400-500 г.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1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6">
              <a:lumMod val="20000"/>
              <a:lumOff val="80000"/>
            </a:schemeClr>
          </a:solidFill>
          <a:effectLst>
            <a:glow rad="114300">
              <a:srgbClr val="FFFF00">
                <a:alpha val="40000"/>
              </a:srgbClr>
            </a:glow>
          </a:effectLst>
        </p:spPr>
        <p:txBody>
          <a:bodyPr/>
          <a:lstStyle/>
          <a:p>
            <a:r>
              <a:rPr lang="ru-RU" b="1" dirty="0"/>
              <a:t>Третий принцип: режим питания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3860293"/>
          </a:xfrm>
          <a:solidFill>
            <a:schemeClr val="accent6">
              <a:lumMod val="20000"/>
              <a:lumOff val="80000"/>
            </a:schemeClr>
          </a:solidFill>
          <a:effectLst>
            <a:glow rad="114300">
              <a:srgbClr val="FFFF00">
                <a:alpha val="40000"/>
              </a:srgbClr>
            </a:glow>
          </a:effectLst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Питание должно быть дробным (3 - 4 раза в сутки), регулярным (в одно и то же время) и равномерным, последний прием пищи должен быть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позднее,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2 - 3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сна.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1" t="12657" r="20814" b="10267"/>
          <a:stretch/>
        </p:blipFill>
        <p:spPr>
          <a:xfrm>
            <a:off x="5569731" y="3501008"/>
            <a:ext cx="3206840" cy="3142445"/>
          </a:xfrm>
          <a:prstGeom prst="rect">
            <a:avLst/>
          </a:prstGeom>
          <a:effectLst>
            <a:glow rad="152400">
              <a:srgbClr val="FFFF00">
                <a:alpha val="40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688893"/>
            <a:ext cx="3024336" cy="3024336"/>
          </a:xfrm>
          <a:prstGeom prst="rect">
            <a:avLst/>
          </a:prstGeom>
          <a:effectLst>
            <a:glow rad="1143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41398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64" y="2232716"/>
            <a:ext cx="3321431" cy="2088232"/>
          </a:xfrm>
          <a:prstGeom prst="rect">
            <a:avLst/>
          </a:prstGeom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92387"/>
            <a:ext cx="3547037" cy="3041321"/>
          </a:xfrm>
          <a:prstGeom prst="rect">
            <a:avLst/>
          </a:prstGeom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" y="1892388"/>
            <a:ext cx="2476418" cy="2691033"/>
          </a:xfrm>
          <a:prstGeom prst="rect">
            <a:avLst/>
          </a:prstGeom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" y="4972437"/>
            <a:ext cx="3301138" cy="1753078"/>
          </a:xfrm>
          <a:prstGeom prst="rect">
            <a:avLst/>
          </a:prstGeom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26" y="4320948"/>
            <a:ext cx="2842449" cy="2842449"/>
          </a:xfrm>
          <a:prstGeom prst="rect">
            <a:avLst/>
          </a:prstGeom>
          <a:effectLst>
            <a:glow rad="101600">
              <a:schemeClr val="tx1"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094186"/>
            <a:ext cx="3603189" cy="1631329"/>
          </a:xfrm>
          <a:prstGeom prst="rect">
            <a:avLst/>
          </a:prstGeom>
          <a:effectLst>
            <a:glow rad="101600">
              <a:schemeClr val="tx1"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40004" y="188640"/>
            <a:ext cx="8952191" cy="14311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397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6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Питайтесь правильно!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20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152</TotalTime>
  <Words>180</Words>
  <Application>Microsoft Office PowerPoint</Application>
  <PresentationFormat>Экран (4:3)</PresentationFormat>
  <Paragraphs>21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РАЦИОНАЛЬНОЕ ПИТАНИЕ</vt:lpstr>
      <vt:lpstr>Рациональное питание – это  питание, сбалансированное в энергетическом отношении и по содержанию питательных веществ в зависимости от пола, возраста и рода деятельности.</vt:lpstr>
      <vt:lpstr>Почему важно правильно питаться?</vt:lpstr>
      <vt:lpstr>Рациональное питание предполагает 3 принципа:    </vt:lpstr>
      <vt:lpstr>Первый принцип: энергетическое равновесие</vt:lpstr>
      <vt:lpstr>Второй принцип: сбалансированное питание</vt:lpstr>
      <vt:lpstr>Презентация PowerPoint</vt:lpstr>
      <vt:lpstr>Третий принцип: режим питания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РАЦИОНАЛЬНОЕ ПИТАНИЕ     Будешь правильно питаться – со здоровьем будешь знаться.</dc:title>
  <dc:creator>Natalo4ka</dc:creator>
  <cp:lastModifiedBy>User</cp:lastModifiedBy>
  <cp:revision>15</cp:revision>
  <cp:lastPrinted>2023-06-22T05:18:09Z</cp:lastPrinted>
  <dcterms:created xsi:type="dcterms:W3CDTF">2014-02-20T16:35:33Z</dcterms:created>
  <dcterms:modified xsi:type="dcterms:W3CDTF">2023-06-22T05:19:18Z</dcterms:modified>
</cp:coreProperties>
</file>